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7" r:id="rId1"/>
  </p:sldMasterIdLst>
  <p:sldIdLst>
    <p:sldId id="256" r:id="rId2"/>
    <p:sldId id="257" r:id="rId3"/>
    <p:sldId id="258" r:id="rId4"/>
    <p:sldId id="259" r:id="rId5"/>
    <p:sldId id="260" r:id="rId6"/>
    <p:sldId id="261" r:id="rId7"/>
    <p:sldId id="262" r:id="rId8"/>
    <p:sldId id="263" r:id="rId9"/>
    <p:sldId id="264" r:id="rId10"/>
    <p:sldId id="265"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DD8E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753"/>
    <p:restoredTop sz="94694"/>
  </p:normalViewPr>
  <p:slideViewPr>
    <p:cSldViewPr snapToGrid="0" snapToObjects="1">
      <p:cViewPr varScale="1">
        <p:scale>
          <a:sx n="90" d="100"/>
          <a:sy n="90" d="100"/>
        </p:scale>
        <p:origin x="232" y="8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7BF5345-07AD-3F41-99E9-731F6DC489E9}" type="datetimeFigureOut">
              <a:rPr lang="en-US" smtClean="0"/>
              <a:t>4/5/20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719EEE-A2CD-074B-A2F2-CBF42BA3A4A1}" type="slidenum">
              <a:rPr lang="en-US" smtClean="0"/>
              <a:t>‹#›</a:t>
            </a:fld>
            <a:endParaRPr lang="en-US"/>
          </a:p>
        </p:txBody>
      </p:sp>
    </p:spTree>
    <p:extLst>
      <p:ext uri="{BB962C8B-B14F-4D97-AF65-F5344CB8AC3E}">
        <p14:creationId xmlns:p14="http://schemas.microsoft.com/office/powerpoint/2010/main" val="25111906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7BF5345-07AD-3F41-99E9-731F6DC489E9}" type="datetimeFigureOut">
              <a:rPr lang="en-US" smtClean="0"/>
              <a:t>4/5/20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719EEE-A2CD-074B-A2F2-CBF42BA3A4A1}" type="slidenum">
              <a:rPr lang="en-US" smtClean="0"/>
              <a:t>‹#›</a:t>
            </a:fld>
            <a:endParaRPr lang="en-US"/>
          </a:p>
        </p:txBody>
      </p:sp>
    </p:spTree>
    <p:extLst>
      <p:ext uri="{BB962C8B-B14F-4D97-AF65-F5344CB8AC3E}">
        <p14:creationId xmlns:p14="http://schemas.microsoft.com/office/powerpoint/2010/main" val="30177323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7BF5345-07AD-3F41-99E9-731F6DC489E9}" type="datetimeFigureOut">
              <a:rPr lang="en-US" smtClean="0"/>
              <a:t>4/5/20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719EEE-A2CD-074B-A2F2-CBF42BA3A4A1}"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93464621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7BF5345-07AD-3F41-99E9-731F6DC489E9}" type="datetimeFigureOut">
              <a:rPr lang="en-US" smtClean="0"/>
              <a:t>4/5/20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719EEE-A2CD-074B-A2F2-CBF42BA3A4A1}" type="slidenum">
              <a:rPr lang="en-US" smtClean="0"/>
              <a:t>‹#›</a:t>
            </a:fld>
            <a:endParaRPr lang="en-US"/>
          </a:p>
        </p:txBody>
      </p:sp>
    </p:spTree>
    <p:extLst>
      <p:ext uri="{BB962C8B-B14F-4D97-AF65-F5344CB8AC3E}">
        <p14:creationId xmlns:p14="http://schemas.microsoft.com/office/powerpoint/2010/main" val="7481968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7BF5345-07AD-3F41-99E9-731F6DC489E9}" type="datetimeFigureOut">
              <a:rPr lang="en-US" smtClean="0"/>
              <a:t>4/5/20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719EEE-A2CD-074B-A2F2-CBF42BA3A4A1}"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87278049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7BF5345-07AD-3F41-99E9-731F6DC489E9}" type="datetimeFigureOut">
              <a:rPr lang="en-US" smtClean="0"/>
              <a:t>4/5/20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719EEE-A2CD-074B-A2F2-CBF42BA3A4A1}" type="slidenum">
              <a:rPr lang="en-US" smtClean="0"/>
              <a:t>‹#›</a:t>
            </a:fld>
            <a:endParaRPr lang="en-US"/>
          </a:p>
        </p:txBody>
      </p:sp>
    </p:spTree>
    <p:extLst>
      <p:ext uri="{BB962C8B-B14F-4D97-AF65-F5344CB8AC3E}">
        <p14:creationId xmlns:p14="http://schemas.microsoft.com/office/powerpoint/2010/main" val="418277216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7BF5345-07AD-3F41-99E9-731F6DC489E9}" type="datetimeFigureOut">
              <a:rPr lang="en-US" smtClean="0"/>
              <a:t>4/5/20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719EEE-A2CD-074B-A2F2-CBF42BA3A4A1}" type="slidenum">
              <a:rPr lang="en-US" smtClean="0"/>
              <a:t>‹#›</a:t>
            </a:fld>
            <a:endParaRPr lang="en-US"/>
          </a:p>
        </p:txBody>
      </p:sp>
    </p:spTree>
    <p:extLst>
      <p:ext uri="{BB962C8B-B14F-4D97-AF65-F5344CB8AC3E}">
        <p14:creationId xmlns:p14="http://schemas.microsoft.com/office/powerpoint/2010/main" val="144078737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7BF5345-07AD-3F41-99E9-731F6DC489E9}" type="datetimeFigureOut">
              <a:rPr lang="en-US" smtClean="0"/>
              <a:t>4/5/20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719EEE-A2CD-074B-A2F2-CBF42BA3A4A1}" type="slidenum">
              <a:rPr lang="en-US" smtClean="0"/>
              <a:t>‹#›</a:t>
            </a:fld>
            <a:endParaRPr lang="en-US"/>
          </a:p>
        </p:txBody>
      </p:sp>
    </p:spTree>
    <p:extLst>
      <p:ext uri="{BB962C8B-B14F-4D97-AF65-F5344CB8AC3E}">
        <p14:creationId xmlns:p14="http://schemas.microsoft.com/office/powerpoint/2010/main" val="8268770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7BF5345-07AD-3F41-99E9-731F6DC489E9}" type="datetimeFigureOut">
              <a:rPr lang="en-US" smtClean="0"/>
              <a:t>4/5/20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719EEE-A2CD-074B-A2F2-CBF42BA3A4A1}" type="slidenum">
              <a:rPr lang="en-US" smtClean="0"/>
              <a:t>‹#›</a:t>
            </a:fld>
            <a:endParaRPr lang="en-US"/>
          </a:p>
        </p:txBody>
      </p:sp>
    </p:spTree>
    <p:extLst>
      <p:ext uri="{BB962C8B-B14F-4D97-AF65-F5344CB8AC3E}">
        <p14:creationId xmlns:p14="http://schemas.microsoft.com/office/powerpoint/2010/main" val="22517407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7BF5345-07AD-3F41-99E9-731F6DC489E9}" type="datetimeFigureOut">
              <a:rPr lang="en-US" smtClean="0"/>
              <a:t>4/5/20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719EEE-A2CD-074B-A2F2-CBF42BA3A4A1}" type="slidenum">
              <a:rPr lang="en-US" smtClean="0"/>
              <a:t>‹#›</a:t>
            </a:fld>
            <a:endParaRPr lang="en-US"/>
          </a:p>
        </p:txBody>
      </p:sp>
    </p:spTree>
    <p:extLst>
      <p:ext uri="{BB962C8B-B14F-4D97-AF65-F5344CB8AC3E}">
        <p14:creationId xmlns:p14="http://schemas.microsoft.com/office/powerpoint/2010/main" val="31141721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7BF5345-07AD-3F41-99E9-731F6DC489E9}" type="datetimeFigureOut">
              <a:rPr lang="en-US" smtClean="0"/>
              <a:t>4/5/20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A719EEE-A2CD-074B-A2F2-CBF42BA3A4A1}" type="slidenum">
              <a:rPr lang="en-US" smtClean="0"/>
              <a:t>‹#›</a:t>
            </a:fld>
            <a:endParaRPr lang="en-US"/>
          </a:p>
        </p:txBody>
      </p:sp>
    </p:spTree>
    <p:extLst>
      <p:ext uri="{BB962C8B-B14F-4D97-AF65-F5344CB8AC3E}">
        <p14:creationId xmlns:p14="http://schemas.microsoft.com/office/powerpoint/2010/main" val="16411628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7BF5345-07AD-3F41-99E9-731F6DC489E9}" type="datetimeFigureOut">
              <a:rPr lang="en-US" smtClean="0"/>
              <a:t>4/5/20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A719EEE-A2CD-074B-A2F2-CBF42BA3A4A1}" type="slidenum">
              <a:rPr lang="en-US" smtClean="0"/>
              <a:t>‹#›</a:t>
            </a:fld>
            <a:endParaRPr lang="en-US"/>
          </a:p>
        </p:txBody>
      </p:sp>
    </p:spTree>
    <p:extLst>
      <p:ext uri="{BB962C8B-B14F-4D97-AF65-F5344CB8AC3E}">
        <p14:creationId xmlns:p14="http://schemas.microsoft.com/office/powerpoint/2010/main" val="33565600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7BF5345-07AD-3F41-99E9-731F6DC489E9}" type="datetimeFigureOut">
              <a:rPr lang="en-US" smtClean="0"/>
              <a:t>4/5/20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A719EEE-A2CD-074B-A2F2-CBF42BA3A4A1}" type="slidenum">
              <a:rPr lang="en-US" smtClean="0"/>
              <a:t>‹#›</a:t>
            </a:fld>
            <a:endParaRPr lang="en-US"/>
          </a:p>
        </p:txBody>
      </p:sp>
    </p:spTree>
    <p:extLst>
      <p:ext uri="{BB962C8B-B14F-4D97-AF65-F5344CB8AC3E}">
        <p14:creationId xmlns:p14="http://schemas.microsoft.com/office/powerpoint/2010/main" val="31183956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7BF5345-07AD-3F41-99E9-731F6DC489E9}" type="datetimeFigureOut">
              <a:rPr lang="en-US" smtClean="0"/>
              <a:t>4/5/20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A719EEE-A2CD-074B-A2F2-CBF42BA3A4A1}" type="slidenum">
              <a:rPr lang="en-US" smtClean="0"/>
              <a:t>‹#›</a:t>
            </a:fld>
            <a:endParaRPr lang="en-US"/>
          </a:p>
        </p:txBody>
      </p:sp>
    </p:spTree>
    <p:extLst>
      <p:ext uri="{BB962C8B-B14F-4D97-AF65-F5344CB8AC3E}">
        <p14:creationId xmlns:p14="http://schemas.microsoft.com/office/powerpoint/2010/main" val="12404571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7BF5345-07AD-3F41-99E9-731F6DC489E9}" type="datetimeFigureOut">
              <a:rPr lang="en-US" smtClean="0"/>
              <a:t>4/5/20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A719EEE-A2CD-074B-A2F2-CBF42BA3A4A1}" type="slidenum">
              <a:rPr lang="en-US" smtClean="0"/>
              <a:t>‹#›</a:t>
            </a:fld>
            <a:endParaRPr lang="en-US"/>
          </a:p>
        </p:txBody>
      </p:sp>
    </p:spTree>
    <p:extLst>
      <p:ext uri="{BB962C8B-B14F-4D97-AF65-F5344CB8AC3E}">
        <p14:creationId xmlns:p14="http://schemas.microsoft.com/office/powerpoint/2010/main" val="34959735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A719EEE-A2CD-074B-A2F2-CBF42BA3A4A1}" type="slidenum">
              <a:rPr lang="en-US" smtClean="0"/>
              <a:t>‹#›</a:t>
            </a:fld>
            <a:endParaRPr lang="en-US"/>
          </a:p>
        </p:txBody>
      </p:sp>
      <p:sp>
        <p:nvSpPr>
          <p:cNvPr id="5" name="Date Placeholder 4"/>
          <p:cNvSpPr>
            <a:spLocks noGrp="1"/>
          </p:cNvSpPr>
          <p:nvPr>
            <p:ph type="dt" sz="half" idx="10"/>
          </p:nvPr>
        </p:nvSpPr>
        <p:spPr/>
        <p:txBody>
          <a:bodyPr/>
          <a:lstStyle/>
          <a:p>
            <a:fld id="{E7BF5345-07AD-3F41-99E9-731F6DC489E9}" type="datetimeFigureOut">
              <a:rPr lang="en-US" smtClean="0"/>
              <a:t>4/5/20</a:t>
            </a:fld>
            <a:endParaRPr lang="en-US"/>
          </a:p>
        </p:txBody>
      </p:sp>
    </p:spTree>
    <p:extLst>
      <p:ext uri="{BB962C8B-B14F-4D97-AF65-F5344CB8AC3E}">
        <p14:creationId xmlns:p14="http://schemas.microsoft.com/office/powerpoint/2010/main" val="22573933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E7BF5345-07AD-3F41-99E9-731F6DC489E9}" type="datetimeFigureOut">
              <a:rPr lang="en-US" smtClean="0"/>
              <a:t>4/5/20</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8A719EEE-A2CD-074B-A2F2-CBF42BA3A4A1}" type="slidenum">
              <a:rPr lang="en-US" smtClean="0"/>
              <a:t>‹#›</a:t>
            </a:fld>
            <a:endParaRPr lang="en-US"/>
          </a:p>
        </p:txBody>
      </p:sp>
    </p:spTree>
    <p:extLst>
      <p:ext uri="{BB962C8B-B14F-4D97-AF65-F5344CB8AC3E}">
        <p14:creationId xmlns:p14="http://schemas.microsoft.com/office/powerpoint/2010/main" val="1523810935"/>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 id="2147483691" r:id="rId14"/>
    <p:sldLayoutId id="2147483692" r:id="rId15"/>
    <p:sldLayoutId id="2147483693"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C05958-3886-3C4E-A7F8-C9603F9347C4}"/>
              </a:ext>
            </a:extLst>
          </p:cNvPr>
          <p:cNvSpPr>
            <a:spLocks noGrp="1"/>
          </p:cNvSpPr>
          <p:nvPr>
            <p:ph type="ctrTitle"/>
          </p:nvPr>
        </p:nvSpPr>
        <p:spPr>
          <a:xfrm>
            <a:off x="664028" y="897713"/>
            <a:ext cx="10694095" cy="1998199"/>
          </a:xfrm>
        </p:spPr>
        <p:txBody>
          <a:bodyPr>
            <a:normAutofit fontScale="90000"/>
          </a:bodyPr>
          <a:lstStyle/>
          <a:p>
            <a:pPr algn="ctr"/>
            <a:r>
              <a:rPr lang="en-US" sz="6000" dirty="0">
                <a:solidFill>
                  <a:srgbClr val="FFFFFF"/>
                </a:solidFill>
              </a:rPr>
              <a:t>Finding the optimal location for an Indian restaurant in London</a:t>
            </a:r>
          </a:p>
        </p:txBody>
      </p:sp>
      <p:sp>
        <p:nvSpPr>
          <p:cNvPr id="3" name="Subtitle 2">
            <a:extLst>
              <a:ext uri="{FF2B5EF4-FFF2-40B4-BE49-F238E27FC236}">
                <a16:creationId xmlns:a16="http://schemas.microsoft.com/office/drawing/2014/main" id="{37758DA8-C7B6-1841-A255-E962BE6A8FAA}"/>
              </a:ext>
            </a:extLst>
          </p:cNvPr>
          <p:cNvSpPr>
            <a:spLocks noGrp="1"/>
          </p:cNvSpPr>
          <p:nvPr>
            <p:ph type="subTitle" idx="1"/>
          </p:nvPr>
        </p:nvSpPr>
        <p:spPr>
          <a:xfrm>
            <a:off x="4749453" y="3091855"/>
            <a:ext cx="2693094" cy="1186108"/>
          </a:xfrm>
        </p:spPr>
        <p:txBody>
          <a:bodyPr>
            <a:normAutofit/>
          </a:bodyPr>
          <a:lstStyle/>
          <a:p>
            <a:pPr algn="ctr"/>
            <a:r>
              <a:rPr lang="en-US" dirty="0">
                <a:solidFill>
                  <a:srgbClr val="FFFFFF">
                    <a:alpha val="70000"/>
                  </a:srgbClr>
                </a:solidFill>
              </a:rPr>
              <a:t>By Ismael </a:t>
            </a:r>
            <a:r>
              <a:rPr lang="en-US" dirty="0" err="1">
                <a:solidFill>
                  <a:srgbClr val="FFFFFF">
                    <a:alpha val="70000"/>
                  </a:srgbClr>
                </a:solidFill>
              </a:rPr>
              <a:t>Siffon</a:t>
            </a:r>
            <a:endParaRPr lang="en-US" dirty="0">
              <a:solidFill>
                <a:srgbClr val="FFFFFF">
                  <a:alpha val="70000"/>
                </a:srgbClr>
              </a:solidFill>
            </a:endParaRPr>
          </a:p>
        </p:txBody>
      </p:sp>
    </p:spTree>
    <p:extLst>
      <p:ext uri="{BB962C8B-B14F-4D97-AF65-F5344CB8AC3E}">
        <p14:creationId xmlns:p14="http://schemas.microsoft.com/office/powerpoint/2010/main" val="150743670"/>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910C4B-C295-634A-AA23-A3DB2E339912}"/>
              </a:ext>
            </a:extLst>
          </p:cNvPr>
          <p:cNvSpPr>
            <a:spLocks noGrp="1"/>
          </p:cNvSpPr>
          <p:nvPr>
            <p:ph type="title"/>
          </p:nvPr>
        </p:nvSpPr>
        <p:spPr>
          <a:xfrm>
            <a:off x="339877" y="87295"/>
            <a:ext cx="8596668" cy="729343"/>
          </a:xfrm>
        </p:spPr>
        <p:txBody>
          <a:bodyPr/>
          <a:lstStyle/>
          <a:p>
            <a:r>
              <a:rPr lang="en-US" dirty="0"/>
              <a:t>Conclusion</a:t>
            </a:r>
          </a:p>
        </p:txBody>
      </p:sp>
      <p:sp>
        <p:nvSpPr>
          <p:cNvPr id="3" name="TextBox 2">
            <a:extLst>
              <a:ext uri="{FF2B5EF4-FFF2-40B4-BE49-F238E27FC236}">
                <a16:creationId xmlns:a16="http://schemas.microsoft.com/office/drawing/2014/main" id="{FB3CF886-BEAA-1B40-AFDA-7847D8CFE713}"/>
              </a:ext>
            </a:extLst>
          </p:cNvPr>
          <p:cNvSpPr txBox="1"/>
          <p:nvPr/>
        </p:nvSpPr>
        <p:spPr>
          <a:xfrm>
            <a:off x="1636560" y="889843"/>
            <a:ext cx="9164790" cy="5632311"/>
          </a:xfrm>
          <a:prstGeom prst="rect">
            <a:avLst/>
          </a:prstGeom>
          <a:noFill/>
        </p:spPr>
        <p:txBody>
          <a:bodyPr wrap="square" rtlCol="0">
            <a:spAutoFit/>
          </a:bodyPr>
          <a:lstStyle/>
          <a:p>
            <a:pPr marL="285750" indent="-285750">
              <a:buFont typeface="Arial" panose="020B0604020202020204" pitchFamily="34" charset="0"/>
              <a:buChar char="•"/>
            </a:pPr>
            <a:r>
              <a:rPr lang="en-US" dirty="0"/>
              <a:t>Based on the requirements from the stakeholder and the demographic data of London, only 2 boroughs are qualified for the new location of our Indian restaurant. Harrow and </a:t>
            </a:r>
            <a:r>
              <a:rPr lang="en-US" dirty="0" err="1"/>
              <a:t>Redbridge</a:t>
            </a:r>
            <a:r>
              <a:rPr lang="en-US" dirty="0"/>
              <a: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There are a total of 42 neighborhoods in Harrow and </a:t>
            </a:r>
            <a:r>
              <a:rPr lang="en-US" dirty="0" err="1"/>
              <a:t>Redbridge</a:t>
            </a:r>
            <a:r>
              <a:rPr lang="en-US" dirty="0"/>
              <a:t>. Using data from Foursquare, the 42 neighborhoods can be clustered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We recommend the stakeholder to open his new restaurant in on of the neighborhoods in cluster 2, which includes a total of 14 neighborhoods.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 stakeholder is free to make a different choice, depending on what competition level of population interest level they are looking for.</a:t>
            </a:r>
          </a:p>
        </p:txBody>
      </p:sp>
      <p:pic>
        <p:nvPicPr>
          <p:cNvPr id="10" name="Picture 9" descr="A screenshot of a cell phone&#10;&#10;Description automatically generated">
            <a:extLst>
              <a:ext uri="{FF2B5EF4-FFF2-40B4-BE49-F238E27FC236}">
                <a16:creationId xmlns:a16="http://schemas.microsoft.com/office/drawing/2014/main" id="{72E32BBE-91F1-A145-B65D-E49A97378B62}"/>
              </a:ext>
            </a:extLst>
          </p:cNvPr>
          <p:cNvPicPr/>
          <p:nvPr/>
        </p:nvPicPr>
        <p:blipFill>
          <a:blip r:embed="rId2">
            <a:extLst>
              <a:ext uri="{28A0092B-C50C-407E-A947-70E740481C1C}">
                <a14:useLocalDpi xmlns:a14="http://schemas.microsoft.com/office/drawing/2010/main" val="0"/>
              </a:ext>
            </a:extLst>
          </a:blip>
          <a:stretch>
            <a:fillRect/>
          </a:stretch>
        </p:blipFill>
        <p:spPr>
          <a:xfrm>
            <a:off x="3100388" y="2760237"/>
            <a:ext cx="4686299" cy="2040364"/>
          </a:xfrm>
          <a:prstGeom prst="rect">
            <a:avLst/>
          </a:prstGeom>
          <a:ln>
            <a:solidFill>
              <a:schemeClr val="tx1"/>
            </a:solidFill>
          </a:ln>
        </p:spPr>
      </p:pic>
    </p:spTree>
    <p:extLst>
      <p:ext uri="{BB962C8B-B14F-4D97-AF65-F5344CB8AC3E}">
        <p14:creationId xmlns:p14="http://schemas.microsoft.com/office/powerpoint/2010/main" val="38927951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1C3D529-7CC9-024B-A9AF-837009DB7C76}"/>
              </a:ext>
            </a:extLst>
          </p:cNvPr>
          <p:cNvSpPr txBox="1"/>
          <p:nvPr/>
        </p:nvSpPr>
        <p:spPr>
          <a:xfrm>
            <a:off x="718457" y="1099457"/>
            <a:ext cx="10755085" cy="923330"/>
          </a:xfrm>
          <a:prstGeom prst="rect">
            <a:avLst/>
          </a:prstGeom>
          <a:noFill/>
        </p:spPr>
        <p:txBody>
          <a:bodyPr wrap="square" rtlCol="0">
            <a:spAutoFit/>
          </a:bodyPr>
          <a:lstStyle/>
          <a:p>
            <a:r>
              <a:rPr lang="en-US" dirty="0"/>
              <a:t>In this project, we are going to help a restaurateur pick the location of his new Indian restaurant in London. With the increasing rate at which Indian cuisine is becoming popular in the UK, our restaurateur has some specific requirements for his location:</a:t>
            </a:r>
          </a:p>
        </p:txBody>
      </p:sp>
      <p:sp>
        <p:nvSpPr>
          <p:cNvPr id="5" name="Title 1">
            <a:extLst>
              <a:ext uri="{FF2B5EF4-FFF2-40B4-BE49-F238E27FC236}">
                <a16:creationId xmlns:a16="http://schemas.microsoft.com/office/drawing/2014/main" id="{3DFA1B00-FB1D-3E41-9E72-B90EA2C44861}"/>
              </a:ext>
            </a:extLst>
          </p:cNvPr>
          <p:cNvSpPr>
            <a:spLocks noGrp="1"/>
          </p:cNvSpPr>
          <p:nvPr>
            <p:ph type="title"/>
          </p:nvPr>
        </p:nvSpPr>
        <p:spPr>
          <a:xfrm>
            <a:off x="339877" y="87295"/>
            <a:ext cx="8596668" cy="729343"/>
          </a:xfrm>
        </p:spPr>
        <p:txBody>
          <a:bodyPr/>
          <a:lstStyle/>
          <a:p>
            <a:r>
              <a:rPr lang="en-US" dirty="0"/>
              <a:t>Problem description</a:t>
            </a:r>
          </a:p>
        </p:txBody>
      </p:sp>
      <p:sp>
        <p:nvSpPr>
          <p:cNvPr id="6" name="TextBox 5">
            <a:extLst>
              <a:ext uri="{FF2B5EF4-FFF2-40B4-BE49-F238E27FC236}">
                <a16:creationId xmlns:a16="http://schemas.microsoft.com/office/drawing/2014/main" id="{721ED6FC-E824-284B-A7E7-F53007E29544}"/>
              </a:ext>
            </a:extLst>
          </p:cNvPr>
          <p:cNvSpPr txBox="1"/>
          <p:nvPr/>
        </p:nvSpPr>
        <p:spPr>
          <a:xfrm>
            <a:off x="1937657" y="2481944"/>
            <a:ext cx="8316684" cy="2862322"/>
          </a:xfrm>
          <a:prstGeom prst="rect">
            <a:avLst/>
          </a:prstGeom>
          <a:noFill/>
        </p:spPr>
        <p:txBody>
          <a:bodyPr wrap="square" rtlCol="0">
            <a:spAutoFit/>
          </a:bodyPr>
          <a:lstStyle/>
          <a:p>
            <a:pPr marL="285750" lvl="0" indent="-285750">
              <a:buFont typeface="Arial" panose="020B0604020202020204" pitchFamily="34" charset="0"/>
              <a:buChar char="•"/>
            </a:pPr>
            <a:r>
              <a:rPr lang="en-US" b="1" dirty="0"/>
              <a:t>Safety</a:t>
            </a:r>
            <a:r>
              <a:rPr lang="en-US" dirty="0"/>
              <a:t>: high crime should be avoided.</a:t>
            </a:r>
          </a:p>
          <a:p>
            <a:pPr marL="285750" lvl="0" indent="-285750">
              <a:buFont typeface="Arial" panose="020B0604020202020204" pitchFamily="34" charset="0"/>
              <a:buChar char="•"/>
            </a:pPr>
            <a:endParaRPr lang="en-US" dirty="0"/>
          </a:p>
          <a:p>
            <a:pPr marL="285750" lvl="0" indent="-285750">
              <a:buFont typeface="Arial" panose="020B0604020202020204" pitchFamily="34" charset="0"/>
              <a:buChar char="•"/>
            </a:pPr>
            <a:r>
              <a:rPr lang="en-US" b="1" dirty="0"/>
              <a:t>Costumer profile</a:t>
            </a:r>
            <a:r>
              <a:rPr lang="en-US" dirty="0"/>
              <a:t>: high Indian population density, or other nationalities that have similar cuisine.</a:t>
            </a:r>
          </a:p>
          <a:p>
            <a:pPr marL="285750" lvl="0" indent="-285750">
              <a:buFont typeface="Arial" panose="020B0604020202020204" pitchFamily="34" charset="0"/>
              <a:buChar char="•"/>
            </a:pPr>
            <a:endParaRPr lang="en-US" dirty="0"/>
          </a:p>
          <a:p>
            <a:pPr marL="285750" lvl="0" indent="-285750">
              <a:buFont typeface="Arial" panose="020B0604020202020204" pitchFamily="34" charset="0"/>
              <a:buChar char="•"/>
            </a:pPr>
            <a:r>
              <a:rPr lang="en-US" b="1" dirty="0"/>
              <a:t>Competition</a:t>
            </a:r>
            <a:r>
              <a:rPr lang="en-US" dirty="0"/>
              <a:t>: should not be crowded with Indian restaurants.</a:t>
            </a:r>
          </a:p>
          <a:p>
            <a:pPr marL="285750" lvl="0" indent="-285750">
              <a:buFont typeface="Arial" panose="020B0604020202020204" pitchFamily="34" charset="0"/>
              <a:buChar char="•"/>
            </a:pPr>
            <a:endParaRPr lang="en-US" dirty="0"/>
          </a:p>
          <a:p>
            <a:pPr marL="285750" lvl="0" indent="-285750">
              <a:buFont typeface="Arial" panose="020B0604020202020204" pitchFamily="34" charset="0"/>
              <a:buChar char="•"/>
            </a:pPr>
            <a:r>
              <a:rPr lang="en-US" b="1" dirty="0"/>
              <a:t>Customer purchasing power</a:t>
            </a:r>
            <a:r>
              <a:rPr lang="en-US" dirty="0"/>
              <a:t>: middle-class income.</a:t>
            </a:r>
          </a:p>
          <a:p>
            <a:pPr marL="285750" lvl="0" indent="-285750">
              <a:buFont typeface="Arial" panose="020B0604020202020204" pitchFamily="34" charset="0"/>
              <a:buChar char="•"/>
            </a:pPr>
            <a:endParaRPr lang="en-US" dirty="0"/>
          </a:p>
          <a:p>
            <a:pPr marL="285750" lvl="0" indent="-285750">
              <a:buFont typeface="Arial" panose="020B0604020202020204" pitchFamily="34" charset="0"/>
              <a:buChar char="•"/>
            </a:pPr>
            <a:r>
              <a:rPr lang="en-US" b="1" dirty="0"/>
              <a:t>Location affordability</a:t>
            </a:r>
            <a:r>
              <a:rPr lang="en-US" dirty="0"/>
              <a:t>: Rent should be affordable.</a:t>
            </a:r>
          </a:p>
        </p:txBody>
      </p:sp>
    </p:spTree>
    <p:extLst>
      <p:ext uri="{BB962C8B-B14F-4D97-AF65-F5344CB8AC3E}">
        <p14:creationId xmlns:p14="http://schemas.microsoft.com/office/powerpoint/2010/main" val="10354585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910C4B-C295-634A-AA23-A3DB2E339912}"/>
              </a:ext>
            </a:extLst>
          </p:cNvPr>
          <p:cNvSpPr>
            <a:spLocks noGrp="1"/>
          </p:cNvSpPr>
          <p:nvPr>
            <p:ph type="title"/>
          </p:nvPr>
        </p:nvSpPr>
        <p:spPr>
          <a:xfrm>
            <a:off x="339877" y="87295"/>
            <a:ext cx="8596668" cy="729343"/>
          </a:xfrm>
        </p:spPr>
        <p:txBody>
          <a:bodyPr/>
          <a:lstStyle/>
          <a:p>
            <a:r>
              <a:rPr lang="en-US" dirty="0"/>
              <a:t>Data gathering and cleaning</a:t>
            </a:r>
          </a:p>
        </p:txBody>
      </p:sp>
      <p:sp>
        <p:nvSpPr>
          <p:cNvPr id="4" name="TextBox 3">
            <a:extLst>
              <a:ext uri="{FF2B5EF4-FFF2-40B4-BE49-F238E27FC236}">
                <a16:creationId xmlns:a16="http://schemas.microsoft.com/office/drawing/2014/main" id="{18BFB612-23ED-3242-81FB-E4F92ACA8359}"/>
              </a:ext>
            </a:extLst>
          </p:cNvPr>
          <p:cNvSpPr txBox="1"/>
          <p:nvPr/>
        </p:nvSpPr>
        <p:spPr>
          <a:xfrm>
            <a:off x="1797613" y="1017447"/>
            <a:ext cx="5010474" cy="369332"/>
          </a:xfrm>
          <a:prstGeom prst="rect">
            <a:avLst/>
          </a:prstGeom>
          <a:noFill/>
        </p:spPr>
        <p:txBody>
          <a:bodyPr wrap="none" rtlCol="0">
            <a:spAutoFit/>
          </a:bodyPr>
          <a:lstStyle/>
          <a:p>
            <a:r>
              <a:rPr lang="en-US" b="1" dirty="0"/>
              <a:t>Demographic data of all boroughs in London:</a:t>
            </a:r>
          </a:p>
        </p:txBody>
      </p:sp>
      <p:sp>
        <p:nvSpPr>
          <p:cNvPr id="5" name="TextBox 4">
            <a:extLst>
              <a:ext uri="{FF2B5EF4-FFF2-40B4-BE49-F238E27FC236}">
                <a16:creationId xmlns:a16="http://schemas.microsoft.com/office/drawing/2014/main" id="{C23B7AFA-AA2C-BC46-982C-3B7888E1EE62}"/>
              </a:ext>
            </a:extLst>
          </p:cNvPr>
          <p:cNvSpPr txBox="1"/>
          <p:nvPr/>
        </p:nvSpPr>
        <p:spPr>
          <a:xfrm>
            <a:off x="3581476" y="1386779"/>
            <a:ext cx="6835526" cy="1754326"/>
          </a:xfrm>
          <a:prstGeom prst="rect">
            <a:avLst/>
          </a:prstGeom>
          <a:noFill/>
        </p:spPr>
        <p:txBody>
          <a:bodyPr wrap="none" rtlCol="0">
            <a:spAutoFit/>
          </a:bodyPr>
          <a:lstStyle/>
          <a:p>
            <a:pPr marL="285750" lvl="0" indent="-285750">
              <a:buFont typeface="Arial" panose="020B0604020202020204" pitchFamily="34" charset="0"/>
              <a:buChar char="•"/>
            </a:pPr>
            <a:r>
              <a:rPr lang="en-US" dirty="0"/>
              <a:t>Population density</a:t>
            </a:r>
          </a:p>
          <a:p>
            <a:pPr marL="285750" lvl="0" indent="-285750">
              <a:buFont typeface="Arial" panose="020B0604020202020204" pitchFamily="34" charset="0"/>
              <a:buChar char="•"/>
            </a:pPr>
            <a:r>
              <a:rPr lang="en-US" dirty="0"/>
              <a:t>Average age</a:t>
            </a:r>
          </a:p>
          <a:p>
            <a:pPr marL="285750" lvl="0" indent="-285750">
              <a:buFont typeface="Arial" panose="020B0604020202020204" pitchFamily="34" charset="0"/>
              <a:buChar char="•"/>
            </a:pPr>
            <a:r>
              <a:rPr lang="en-US" dirty="0"/>
              <a:t>Largest, second and third migrant population and percentage</a:t>
            </a:r>
          </a:p>
          <a:p>
            <a:pPr marL="285750" lvl="0" indent="-285750">
              <a:buFont typeface="Arial" panose="020B0604020202020204" pitchFamily="34" charset="0"/>
              <a:buChar char="•"/>
            </a:pPr>
            <a:r>
              <a:rPr lang="en-US" dirty="0"/>
              <a:t>Employment rate</a:t>
            </a:r>
          </a:p>
          <a:p>
            <a:pPr marL="285750" lvl="0" indent="-285750">
              <a:buFont typeface="Arial" panose="020B0604020202020204" pitchFamily="34" charset="0"/>
              <a:buChar char="•"/>
            </a:pPr>
            <a:r>
              <a:rPr lang="en-US" dirty="0"/>
              <a:t>Gross annual pay</a:t>
            </a:r>
          </a:p>
          <a:p>
            <a:pPr marL="285750" lvl="0" indent="-285750">
              <a:buFont typeface="Arial" panose="020B0604020202020204" pitchFamily="34" charset="0"/>
              <a:buChar char="•"/>
            </a:pPr>
            <a:r>
              <a:rPr lang="en-US" dirty="0"/>
              <a:t>Crime rate, among others.</a:t>
            </a:r>
          </a:p>
        </p:txBody>
      </p:sp>
      <p:sp>
        <p:nvSpPr>
          <p:cNvPr id="6" name="TextBox 5">
            <a:extLst>
              <a:ext uri="{FF2B5EF4-FFF2-40B4-BE49-F238E27FC236}">
                <a16:creationId xmlns:a16="http://schemas.microsoft.com/office/drawing/2014/main" id="{4D845796-9B53-3A47-A303-95B746F5A627}"/>
              </a:ext>
            </a:extLst>
          </p:cNvPr>
          <p:cNvSpPr txBox="1"/>
          <p:nvPr/>
        </p:nvSpPr>
        <p:spPr>
          <a:xfrm>
            <a:off x="1820334" y="3325771"/>
            <a:ext cx="4988866" cy="369332"/>
          </a:xfrm>
          <a:prstGeom prst="rect">
            <a:avLst/>
          </a:prstGeom>
          <a:noFill/>
        </p:spPr>
        <p:txBody>
          <a:bodyPr wrap="none" rtlCol="0">
            <a:spAutoFit/>
          </a:bodyPr>
          <a:lstStyle/>
          <a:p>
            <a:r>
              <a:rPr lang="en-US" b="1" dirty="0"/>
              <a:t>List of neighborhoods and their coordinates:</a:t>
            </a:r>
          </a:p>
        </p:txBody>
      </p:sp>
      <p:sp>
        <p:nvSpPr>
          <p:cNvPr id="7" name="TextBox 6">
            <a:extLst>
              <a:ext uri="{FF2B5EF4-FFF2-40B4-BE49-F238E27FC236}">
                <a16:creationId xmlns:a16="http://schemas.microsoft.com/office/drawing/2014/main" id="{B4956A22-26A4-B44B-A6F1-87F51DEAFA1F}"/>
              </a:ext>
            </a:extLst>
          </p:cNvPr>
          <p:cNvSpPr txBox="1"/>
          <p:nvPr/>
        </p:nvSpPr>
        <p:spPr>
          <a:xfrm>
            <a:off x="3581476" y="3754789"/>
            <a:ext cx="3623813" cy="646331"/>
          </a:xfrm>
          <a:prstGeom prst="rect">
            <a:avLst/>
          </a:prstGeom>
          <a:noFill/>
        </p:spPr>
        <p:txBody>
          <a:bodyPr wrap="none" rtlCol="0">
            <a:spAutoFit/>
          </a:bodyPr>
          <a:lstStyle/>
          <a:p>
            <a:pPr marL="285750" indent="-285750">
              <a:buFont typeface="Arial" panose="020B0604020202020204" pitchFamily="34" charset="0"/>
              <a:buChar char="•"/>
            </a:pPr>
            <a:r>
              <a:rPr lang="en-US" dirty="0"/>
              <a:t>Web-scrapping from Wikipedia</a:t>
            </a:r>
          </a:p>
          <a:p>
            <a:pPr marL="285750" indent="-285750">
              <a:buFont typeface="Arial" panose="020B0604020202020204" pitchFamily="34" charset="0"/>
              <a:buChar char="•"/>
            </a:pPr>
            <a:r>
              <a:rPr lang="en-US" dirty="0"/>
              <a:t>Google API</a:t>
            </a:r>
          </a:p>
        </p:txBody>
      </p:sp>
      <p:sp>
        <p:nvSpPr>
          <p:cNvPr id="8" name="TextBox 7">
            <a:extLst>
              <a:ext uri="{FF2B5EF4-FFF2-40B4-BE49-F238E27FC236}">
                <a16:creationId xmlns:a16="http://schemas.microsoft.com/office/drawing/2014/main" id="{5E9D4EEA-33D5-944E-875E-4EC5AAB84878}"/>
              </a:ext>
            </a:extLst>
          </p:cNvPr>
          <p:cNvSpPr txBox="1"/>
          <p:nvPr/>
        </p:nvSpPr>
        <p:spPr>
          <a:xfrm>
            <a:off x="1820334" y="4500055"/>
            <a:ext cx="2026902" cy="369332"/>
          </a:xfrm>
          <a:prstGeom prst="rect">
            <a:avLst/>
          </a:prstGeom>
          <a:noFill/>
        </p:spPr>
        <p:txBody>
          <a:bodyPr wrap="none" rtlCol="0">
            <a:spAutoFit/>
          </a:bodyPr>
          <a:lstStyle/>
          <a:p>
            <a:r>
              <a:rPr lang="en-US" b="1" dirty="0"/>
              <a:t>Foursquare data:</a:t>
            </a:r>
          </a:p>
        </p:txBody>
      </p:sp>
      <p:sp>
        <p:nvSpPr>
          <p:cNvPr id="9" name="TextBox 8">
            <a:extLst>
              <a:ext uri="{FF2B5EF4-FFF2-40B4-BE49-F238E27FC236}">
                <a16:creationId xmlns:a16="http://schemas.microsoft.com/office/drawing/2014/main" id="{99EE5B5D-ACB0-A643-88FD-F408B1C4C6DA}"/>
              </a:ext>
            </a:extLst>
          </p:cNvPr>
          <p:cNvSpPr txBox="1"/>
          <p:nvPr/>
        </p:nvSpPr>
        <p:spPr>
          <a:xfrm>
            <a:off x="3581476" y="5014804"/>
            <a:ext cx="3940502" cy="1200329"/>
          </a:xfrm>
          <a:prstGeom prst="rect">
            <a:avLst/>
          </a:prstGeom>
          <a:noFill/>
        </p:spPr>
        <p:txBody>
          <a:bodyPr wrap="none" rtlCol="0">
            <a:spAutoFit/>
          </a:bodyPr>
          <a:lstStyle/>
          <a:p>
            <a:pPr marL="285750" lvl="0" indent="-285750">
              <a:buFont typeface="Arial" panose="020B0604020202020204" pitchFamily="34" charset="0"/>
              <a:buChar char="•"/>
            </a:pPr>
            <a:r>
              <a:rPr lang="en-US" dirty="0"/>
              <a:t>The number of Indian restaurants</a:t>
            </a:r>
          </a:p>
          <a:p>
            <a:pPr marL="285750" lvl="0" indent="-285750">
              <a:buFont typeface="Arial" panose="020B0604020202020204" pitchFamily="34" charset="0"/>
              <a:buChar char="•"/>
            </a:pPr>
            <a:r>
              <a:rPr lang="en-US" dirty="0"/>
              <a:t>The number of likes</a:t>
            </a:r>
          </a:p>
          <a:p>
            <a:pPr marL="285750" lvl="0" indent="-285750">
              <a:buFont typeface="Arial" panose="020B0604020202020204" pitchFamily="34" charset="0"/>
              <a:buChar char="•"/>
            </a:pPr>
            <a:r>
              <a:rPr lang="en-US" dirty="0"/>
              <a:t>The rating</a:t>
            </a:r>
          </a:p>
          <a:p>
            <a:endParaRPr lang="en-US" dirty="0"/>
          </a:p>
        </p:txBody>
      </p:sp>
    </p:spTree>
    <p:extLst>
      <p:ext uri="{BB962C8B-B14F-4D97-AF65-F5344CB8AC3E}">
        <p14:creationId xmlns:p14="http://schemas.microsoft.com/office/powerpoint/2010/main" val="430698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910C4B-C295-634A-AA23-A3DB2E339912}"/>
              </a:ext>
            </a:extLst>
          </p:cNvPr>
          <p:cNvSpPr>
            <a:spLocks noGrp="1"/>
          </p:cNvSpPr>
          <p:nvPr>
            <p:ph type="title"/>
          </p:nvPr>
        </p:nvSpPr>
        <p:spPr>
          <a:xfrm>
            <a:off x="339877" y="87295"/>
            <a:ext cx="8596668" cy="729343"/>
          </a:xfrm>
        </p:spPr>
        <p:txBody>
          <a:bodyPr/>
          <a:lstStyle/>
          <a:p>
            <a:r>
              <a:rPr lang="en-US" dirty="0"/>
              <a:t>Data gathering and cleaning</a:t>
            </a:r>
          </a:p>
        </p:txBody>
      </p:sp>
      <p:pic>
        <p:nvPicPr>
          <p:cNvPr id="14" name="Picture 13" descr="A close up of a logo&#10;&#10;Description automatically generated">
            <a:extLst>
              <a:ext uri="{FF2B5EF4-FFF2-40B4-BE49-F238E27FC236}">
                <a16:creationId xmlns:a16="http://schemas.microsoft.com/office/drawing/2014/main" id="{12FA665D-09D5-B041-8028-4AC78175ADE5}"/>
              </a:ext>
            </a:extLst>
          </p:cNvPr>
          <p:cNvPicPr>
            <a:picLocks noChangeAspect="1"/>
          </p:cNvPicPr>
          <p:nvPr/>
        </p:nvPicPr>
        <p:blipFill>
          <a:blip r:embed="rId2"/>
          <a:stretch>
            <a:fillRect/>
          </a:stretch>
        </p:blipFill>
        <p:spPr>
          <a:xfrm>
            <a:off x="1228423" y="729343"/>
            <a:ext cx="10063464" cy="6041362"/>
          </a:xfrm>
          <a:prstGeom prst="rect">
            <a:avLst/>
          </a:prstGeom>
        </p:spPr>
      </p:pic>
    </p:spTree>
    <p:extLst>
      <p:ext uri="{BB962C8B-B14F-4D97-AF65-F5344CB8AC3E}">
        <p14:creationId xmlns:p14="http://schemas.microsoft.com/office/powerpoint/2010/main" val="26768367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910C4B-C295-634A-AA23-A3DB2E339912}"/>
              </a:ext>
            </a:extLst>
          </p:cNvPr>
          <p:cNvSpPr>
            <a:spLocks noGrp="1"/>
          </p:cNvSpPr>
          <p:nvPr>
            <p:ph type="title"/>
          </p:nvPr>
        </p:nvSpPr>
        <p:spPr>
          <a:xfrm>
            <a:off x="339877" y="87295"/>
            <a:ext cx="8596668" cy="729343"/>
          </a:xfrm>
        </p:spPr>
        <p:txBody>
          <a:bodyPr/>
          <a:lstStyle/>
          <a:p>
            <a:r>
              <a:rPr lang="en-US" dirty="0"/>
              <a:t>Data gathering and cleaning</a:t>
            </a:r>
          </a:p>
        </p:txBody>
      </p:sp>
      <p:pic>
        <p:nvPicPr>
          <p:cNvPr id="4" name="Picture 3" descr="A screenshot of a cell phone&#10;&#10;Description automatically generated">
            <a:extLst>
              <a:ext uri="{FF2B5EF4-FFF2-40B4-BE49-F238E27FC236}">
                <a16:creationId xmlns:a16="http://schemas.microsoft.com/office/drawing/2014/main" id="{4269FB7F-9FEE-9B4B-BEEA-997DF46C7524}"/>
              </a:ext>
            </a:extLst>
          </p:cNvPr>
          <p:cNvPicPr/>
          <p:nvPr/>
        </p:nvPicPr>
        <p:blipFill>
          <a:blip r:embed="rId2">
            <a:extLst>
              <a:ext uri="{28A0092B-C50C-407E-A947-70E740481C1C}">
                <a14:useLocalDpi xmlns:a14="http://schemas.microsoft.com/office/drawing/2010/main" val="0"/>
              </a:ext>
            </a:extLst>
          </a:blip>
          <a:stretch>
            <a:fillRect/>
          </a:stretch>
        </p:blipFill>
        <p:spPr>
          <a:xfrm>
            <a:off x="5476557" y="816638"/>
            <a:ext cx="5639118" cy="5954067"/>
          </a:xfrm>
          <a:prstGeom prst="rect">
            <a:avLst/>
          </a:prstGeom>
          <a:ln>
            <a:solidFill>
              <a:schemeClr val="tx1"/>
            </a:solidFill>
          </a:ln>
        </p:spPr>
      </p:pic>
      <p:sp>
        <p:nvSpPr>
          <p:cNvPr id="3" name="TextBox 2">
            <a:extLst>
              <a:ext uri="{FF2B5EF4-FFF2-40B4-BE49-F238E27FC236}">
                <a16:creationId xmlns:a16="http://schemas.microsoft.com/office/drawing/2014/main" id="{05FF8152-DBF0-FC42-A46E-BAB886792B00}"/>
              </a:ext>
            </a:extLst>
          </p:cNvPr>
          <p:cNvSpPr txBox="1"/>
          <p:nvPr/>
        </p:nvSpPr>
        <p:spPr>
          <a:xfrm>
            <a:off x="751217" y="2155306"/>
            <a:ext cx="4314001" cy="1287981"/>
          </a:xfrm>
          <a:prstGeom prst="rect">
            <a:avLst/>
          </a:prstGeom>
          <a:noFill/>
        </p:spPr>
        <p:txBody>
          <a:bodyPr wrap="none" rtlCol="0">
            <a:spAutoFit/>
          </a:bodyPr>
          <a:lstStyle/>
          <a:p>
            <a:pPr marL="285750" indent="-285750">
              <a:lnSpc>
                <a:spcPct val="150000"/>
              </a:lnSpc>
              <a:buFont typeface="Arial" panose="020B0604020202020204" pitchFamily="34" charset="0"/>
              <a:buChar char="•"/>
            </a:pPr>
            <a:r>
              <a:rPr lang="en-US" dirty="0"/>
              <a:t>India: Highest number of appearance</a:t>
            </a:r>
          </a:p>
          <a:p>
            <a:pPr marL="285750" indent="-285750">
              <a:lnSpc>
                <a:spcPct val="150000"/>
              </a:lnSpc>
              <a:buFont typeface="Arial" panose="020B0604020202020204" pitchFamily="34" charset="0"/>
              <a:buChar char="•"/>
            </a:pPr>
            <a:r>
              <a:rPr lang="en-US" dirty="0"/>
              <a:t>Pakistan: 7</a:t>
            </a:r>
            <a:r>
              <a:rPr lang="en-US" baseline="30000" dirty="0"/>
              <a:t>th</a:t>
            </a:r>
            <a:endParaRPr lang="en-US" dirty="0"/>
          </a:p>
          <a:p>
            <a:pPr marL="285750" indent="-285750">
              <a:lnSpc>
                <a:spcPct val="150000"/>
              </a:lnSpc>
              <a:buFont typeface="Arial" panose="020B0604020202020204" pitchFamily="34" charset="0"/>
              <a:buChar char="•"/>
            </a:pPr>
            <a:r>
              <a:rPr lang="en-US" dirty="0"/>
              <a:t>Sri Lanka: 8th</a:t>
            </a:r>
          </a:p>
        </p:txBody>
      </p:sp>
    </p:spTree>
    <p:extLst>
      <p:ext uri="{BB962C8B-B14F-4D97-AF65-F5344CB8AC3E}">
        <p14:creationId xmlns:p14="http://schemas.microsoft.com/office/powerpoint/2010/main" val="12490036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910C4B-C295-634A-AA23-A3DB2E339912}"/>
              </a:ext>
            </a:extLst>
          </p:cNvPr>
          <p:cNvSpPr>
            <a:spLocks noGrp="1"/>
          </p:cNvSpPr>
          <p:nvPr>
            <p:ph type="title"/>
          </p:nvPr>
        </p:nvSpPr>
        <p:spPr>
          <a:xfrm>
            <a:off x="339877" y="87295"/>
            <a:ext cx="8596668" cy="729343"/>
          </a:xfrm>
        </p:spPr>
        <p:txBody>
          <a:bodyPr/>
          <a:lstStyle/>
          <a:p>
            <a:r>
              <a:rPr lang="en-US" dirty="0"/>
              <a:t>Data filtering</a:t>
            </a:r>
          </a:p>
        </p:txBody>
      </p:sp>
      <p:sp>
        <p:nvSpPr>
          <p:cNvPr id="3" name="TextBox 2">
            <a:extLst>
              <a:ext uri="{FF2B5EF4-FFF2-40B4-BE49-F238E27FC236}">
                <a16:creationId xmlns:a16="http://schemas.microsoft.com/office/drawing/2014/main" id="{05FF8152-DBF0-FC42-A46E-BAB886792B00}"/>
              </a:ext>
            </a:extLst>
          </p:cNvPr>
          <p:cNvSpPr txBox="1"/>
          <p:nvPr/>
        </p:nvSpPr>
        <p:spPr>
          <a:xfrm>
            <a:off x="3036034" y="1550908"/>
            <a:ext cx="6834307" cy="1703480"/>
          </a:xfrm>
          <a:prstGeom prst="rect">
            <a:avLst/>
          </a:prstGeom>
          <a:noFill/>
        </p:spPr>
        <p:txBody>
          <a:bodyPr wrap="none" rtlCol="0">
            <a:spAutoFit/>
          </a:bodyPr>
          <a:lstStyle/>
          <a:p>
            <a:pPr marL="285750" lvl="0" indent="-285750">
              <a:lnSpc>
                <a:spcPct val="150000"/>
              </a:lnSpc>
              <a:buFont typeface="Arial" panose="020B0604020202020204" pitchFamily="34" charset="0"/>
              <a:buChar char="•"/>
            </a:pPr>
            <a:r>
              <a:rPr lang="en-US" dirty="0"/>
              <a:t>Crime rate &lt; 75th percentile</a:t>
            </a:r>
          </a:p>
          <a:p>
            <a:pPr marL="285750" lvl="0" indent="-285750">
              <a:lnSpc>
                <a:spcPct val="150000"/>
              </a:lnSpc>
              <a:buFont typeface="Arial" panose="020B0604020202020204" pitchFamily="34" charset="0"/>
              <a:buChar char="•"/>
            </a:pPr>
            <a:r>
              <a:rPr lang="en-US" dirty="0"/>
              <a:t>Density from India/Pakistan/Sri Lanka &gt; 2 people per hectare</a:t>
            </a:r>
          </a:p>
          <a:p>
            <a:pPr marL="285750" lvl="0" indent="-285750">
              <a:lnSpc>
                <a:spcPct val="150000"/>
              </a:lnSpc>
              <a:buFont typeface="Arial" panose="020B0604020202020204" pitchFamily="34" charset="0"/>
              <a:buChar char="•"/>
            </a:pPr>
            <a:r>
              <a:rPr lang="en-US" dirty="0"/>
              <a:t>Gross pay &gt; £30,000</a:t>
            </a:r>
          </a:p>
          <a:p>
            <a:pPr marL="285750" lvl="0" indent="-285750">
              <a:lnSpc>
                <a:spcPct val="150000"/>
              </a:lnSpc>
              <a:buFont typeface="Arial" panose="020B0604020202020204" pitchFamily="34" charset="0"/>
              <a:buChar char="•"/>
            </a:pPr>
            <a:r>
              <a:rPr lang="en-US" dirty="0"/>
              <a:t>Median house price &lt; £500,000</a:t>
            </a:r>
          </a:p>
        </p:txBody>
      </p:sp>
      <p:pic>
        <p:nvPicPr>
          <p:cNvPr id="6" name="Picture 5" descr="A screenshot of a cell phone&#10;&#10;Description automatically generated">
            <a:extLst>
              <a:ext uri="{FF2B5EF4-FFF2-40B4-BE49-F238E27FC236}">
                <a16:creationId xmlns:a16="http://schemas.microsoft.com/office/drawing/2014/main" id="{5DBA7637-0DD1-984A-A4FE-8AAF52FEA3B1}"/>
              </a:ext>
            </a:extLst>
          </p:cNvPr>
          <p:cNvPicPr>
            <a:picLocks noChangeAspect="1"/>
          </p:cNvPicPr>
          <p:nvPr/>
        </p:nvPicPr>
        <p:blipFill>
          <a:blip r:embed="rId2"/>
          <a:stretch>
            <a:fillRect/>
          </a:stretch>
        </p:blipFill>
        <p:spPr>
          <a:xfrm>
            <a:off x="1245072" y="3988658"/>
            <a:ext cx="10016982" cy="2118977"/>
          </a:xfrm>
          <a:prstGeom prst="rect">
            <a:avLst/>
          </a:prstGeom>
          <a:ln>
            <a:solidFill>
              <a:schemeClr val="tx1"/>
            </a:solidFill>
          </a:ln>
        </p:spPr>
      </p:pic>
      <p:sp>
        <p:nvSpPr>
          <p:cNvPr id="7" name="TextBox 6">
            <a:extLst>
              <a:ext uri="{FF2B5EF4-FFF2-40B4-BE49-F238E27FC236}">
                <a16:creationId xmlns:a16="http://schemas.microsoft.com/office/drawing/2014/main" id="{26C248A5-9185-BD4B-964C-C1AD448026C1}"/>
              </a:ext>
            </a:extLst>
          </p:cNvPr>
          <p:cNvSpPr txBox="1"/>
          <p:nvPr/>
        </p:nvSpPr>
        <p:spPr>
          <a:xfrm>
            <a:off x="2321659" y="1116009"/>
            <a:ext cx="3611886" cy="456985"/>
          </a:xfrm>
          <a:prstGeom prst="rect">
            <a:avLst/>
          </a:prstGeom>
          <a:noFill/>
        </p:spPr>
        <p:txBody>
          <a:bodyPr wrap="none" rtlCol="0">
            <a:spAutoFit/>
          </a:bodyPr>
          <a:lstStyle/>
          <a:p>
            <a:pPr>
              <a:lnSpc>
                <a:spcPct val="150000"/>
              </a:lnSpc>
            </a:pPr>
            <a:r>
              <a:rPr lang="en-US" b="1" dirty="0"/>
              <a:t>Conditions applied to boroughs:</a:t>
            </a:r>
          </a:p>
        </p:txBody>
      </p:sp>
      <p:sp>
        <p:nvSpPr>
          <p:cNvPr id="9" name="TextBox 8">
            <a:extLst>
              <a:ext uri="{FF2B5EF4-FFF2-40B4-BE49-F238E27FC236}">
                <a16:creationId xmlns:a16="http://schemas.microsoft.com/office/drawing/2014/main" id="{32233601-9AEB-E24E-9526-121B7AEB9F06}"/>
              </a:ext>
            </a:extLst>
          </p:cNvPr>
          <p:cNvSpPr txBox="1"/>
          <p:nvPr/>
        </p:nvSpPr>
        <p:spPr>
          <a:xfrm>
            <a:off x="2321659" y="3375120"/>
            <a:ext cx="5859938" cy="456985"/>
          </a:xfrm>
          <a:prstGeom prst="rect">
            <a:avLst/>
          </a:prstGeom>
          <a:noFill/>
        </p:spPr>
        <p:txBody>
          <a:bodyPr wrap="none" rtlCol="0">
            <a:spAutoFit/>
          </a:bodyPr>
          <a:lstStyle/>
          <a:p>
            <a:pPr>
              <a:lnSpc>
                <a:spcPct val="150000"/>
              </a:lnSpc>
            </a:pPr>
            <a:r>
              <a:rPr lang="en-US" b="1" dirty="0"/>
              <a:t>We left with only 2 boroughs: </a:t>
            </a:r>
            <a:r>
              <a:rPr lang="en-US" b="1" dirty="0">
                <a:solidFill>
                  <a:srgbClr val="FF0000"/>
                </a:solidFill>
              </a:rPr>
              <a:t>Harrow and </a:t>
            </a:r>
            <a:r>
              <a:rPr lang="en-US" b="1" dirty="0" err="1">
                <a:solidFill>
                  <a:srgbClr val="FF0000"/>
                </a:solidFill>
              </a:rPr>
              <a:t>Redbridge</a:t>
            </a:r>
            <a:endParaRPr lang="en-US" b="1" dirty="0">
              <a:solidFill>
                <a:srgbClr val="FF0000"/>
              </a:solidFill>
            </a:endParaRPr>
          </a:p>
        </p:txBody>
      </p:sp>
    </p:spTree>
    <p:extLst>
      <p:ext uri="{BB962C8B-B14F-4D97-AF65-F5344CB8AC3E}">
        <p14:creationId xmlns:p14="http://schemas.microsoft.com/office/powerpoint/2010/main" val="38108735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910C4B-C295-634A-AA23-A3DB2E339912}"/>
              </a:ext>
            </a:extLst>
          </p:cNvPr>
          <p:cNvSpPr>
            <a:spLocks noGrp="1"/>
          </p:cNvSpPr>
          <p:nvPr>
            <p:ph type="title"/>
          </p:nvPr>
        </p:nvSpPr>
        <p:spPr>
          <a:xfrm>
            <a:off x="339877" y="87295"/>
            <a:ext cx="8596668" cy="729343"/>
          </a:xfrm>
        </p:spPr>
        <p:txBody>
          <a:bodyPr/>
          <a:lstStyle/>
          <a:p>
            <a:r>
              <a:rPr lang="en-US" dirty="0"/>
              <a:t>Map of neighborhoods</a:t>
            </a:r>
          </a:p>
        </p:txBody>
      </p:sp>
      <p:grpSp>
        <p:nvGrpSpPr>
          <p:cNvPr id="5" name="Group 4">
            <a:extLst>
              <a:ext uri="{FF2B5EF4-FFF2-40B4-BE49-F238E27FC236}">
                <a16:creationId xmlns:a16="http://schemas.microsoft.com/office/drawing/2014/main" id="{BC797C6B-A1CA-C542-9D75-A4A39676A2E5}"/>
              </a:ext>
            </a:extLst>
          </p:cNvPr>
          <p:cNvGrpSpPr/>
          <p:nvPr/>
        </p:nvGrpSpPr>
        <p:grpSpPr>
          <a:xfrm>
            <a:off x="1564481" y="919030"/>
            <a:ext cx="8596667" cy="5269837"/>
            <a:chOff x="1543048" y="1173825"/>
            <a:chExt cx="8596667" cy="5269837"/>
          </a:xfrm>
        </p:grpSpPr>
        <p:pic>
          <p:nvPicPr>
            <p:cNvPr id="8" name="Picture 7">
              <a:extLst>
                <a:ext uri="{FF2B5EF4-FFF2-40B4-BE49-F238E27FC236}">
                  <a16:creationId xmlns:a16="http://schemas.microsoft.com/office/drawing/2014/main" id="{AACC6936-F0E5-CA4E-9DB3-C863DCE33448}"/>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1543048" y="1173825"/>
              <a:ext cx="8596667" cy="5269837"/>
            </a:xfrm>
            <a:prstGeom prst="rect">
              <a:avLst/>
            </a:prstGeom>
            <a:ln>
              <a:solidFill>
                <a:schemeClr val="tx1"/>
              </a:solidFill>
            </a:ln>
          </p:spPr>
        </p:pic>
        <p:sp>
          <p:nvSpPr>
            <p:cNvPr id="4" name="Oval 3">
              <a:extLst>
                <a:ext uri="{FF2B5EF4-FFF2-40B4-BE49-F238E27FC236}">
                  <a16:creationId xmlns:a16="http://schemas.microsoft.com/office/drawing/2014/main" id="{B9EF680A-E572-F24F-BCC3-C32C6F0D7FC3}"/>
                </a:ext>
              </a:extLst>
            </p:cNvPr>
            <p:cNvSpPr/>
            <p:nvPr/>
          </p:nvSpPr>
          <p:spPr>
            <a:xfrm>
              <a:off x="2028825" y="2114550"/>
              <a:ext cx="1871663" cy="1585913"/>
            </a:xfrm>
            <a:prstGeom prst="ellipse">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4A17C86B-CFAA-FD47-BFDF-F30BF02CCA4C}"/>
                </a:ext>
              </a:extLst>
            </p:cNvPr>
            <p:cNvSpPr/>
            <p:nvPr/>
          </p:nvSpPr>
          <p:spPr>
            <a:xfrm>
              <a:off x="7064882" y="2094243"/>
              <a:ext cx="2207706" cy="1963407"/>
            </a:xfrm>
            <a:prstGeom prst="ellipse">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TextBox 9">
            <a:extLst>
              <a:ext uri="{FF2B5EF4-FFF2-40B4-BE49-F238E27FC236}">
                <a16:creationId xmlns:a16="http://schemas.microsoft.com/office/drawing/2014/main" id="{55418ABF-4975-F34C-8462-CEA346604A70}"/>
              </a:ext>
            </a:extLst>
          </p:cNvPr>
          <p:cNvSpPr txBox="1"/>
          <p:nvPr/>
        </p:nvSpPr>
        <p:spPr>
          <a:xfrm>
            <a:off x="550070" y="990904"/>
            <a:ext cx="1357313" cy="523220"/>
          </a:xfrm>
          <a:prstGeom prst="rect">
            <a:avLst/>
          </a:prstGeom>
          <a:solidFill>
            <a:schemeClr val="bg1"/>
          </a:solidFill>
          <a:ln>
            <a:noFill/>
          </a:ln>
        </p:spPr>
        <p:txBody>
          <a:bodyPr wrap="square" rtlCol="0">
            <a:spAutoFit/>
          </a:bodyPr>
          <a:lstStyle/>
          <a:p>
            <a:r>
              <a:rPr lang="en-US" sz="2800" dirty="0">
                <a:ln w="0">
                  <a:solidFill>
                    <a:srgbClr val="FF0000"/>
                  </a:solidFill>
                </a:ln>
                <a:solidFill>
                  <a:schemeClr val="accent1"/>
                </a:solidFill>
                <a:effectLst>
                  <a:outerShdw blurRad="38100" dist="25400" dir="5400000" algn="ctr" rotWithShape="0">
                    <a:srgbClr val="6E747A">
                      <a:alpha val="43000"/>
                    </a:srgbClr>
                  </a:outerShdw>
                </a:effectLst>
              </a:rPr>
              <a:t>Harrow</a:t>
            </a:r>
          </a:p>
        </p:txBody>
      </p:sp>
      <p:sp>
        <p:nvSpPr>
          <p:cNvPr id="11" name="TextBox 10">
            <a:extLst>
              <a:ext uri="{FF2B5EF4-FFF2-40B4-BE49-F238E27FC236}">
                <a16:creationId xmlns:a16="http://schemas.microsoft.com/office/drawing/2014/main" id="{E9FAE7BF-1BD1-3642-B35C-5A5375DF5D6F}"/>
              </a:ext>
            </a:extLst>
          </p:cNvPr>
          <p:cNvSpPr txBox="1"/>
          <p:nvPr/>
        </p:nvSpPr>
        <p:spPr>
          <a:xfrm>
            <a:off x="9589793" y="734941"/>
            <a:ext cx="1860393" cy="523220"/>
          </a:xfrm>
          <a:prstGeom prst="rect">
            <a:avLst/>
          </a:prstGeom>
          <a:solidFill>
            <a:schemeClr val="bg1"/>
          </a:solidFill>
          <a:ln>
            <a:noFill/>
          </a:ln>
        </p:spPr>
        <p:txBody>
          <a:bodyPr wrap="square" rtlCol="0">
            <a:spAutoFit/>
          </a:bodyPr>
          <a:lstStyle/>
          <a:p>
            <a:r>
              <a:rPr lang="en-US" sz="2800" dirty="0" err="1">
                <a:ln w="0">
                  <a:solidFill>
                    <a:srgbClr val="FF0000"/>
                  </a:solidFill>
                </a:ln>
                <a:solidFill>
                  <a:schemeClr val="accent1"/>
                </a:solidFill>
                <a:effectLst>
                  <a:outerShdw blurRad="38100" dist="25400" dir="5400000" algn="ctr" rotWithShape="0">
                    <a:srgbClr val="6E747A">
                      <a:alpha val="43000"/>
                    </a:srgbClr>
                  </a:outerShdw>
                </a:effectLst>
              </a:rPr>
              <a:t>Redbridge</a:t>
            </a:r>
            <a:endParaRPr lang="en-US" sz="2800" dirty="0">
              <a:ln w="0">
                <a:solidFill>
                  <a:srgbClr val="FF0000"/>
                </a:solidFill>
              </a:ln>
              <a:solidFill>
                <a:schemeClr val="accent1"/>
              </a:solidFill>
              <a:effectLst>
                <a:outerShdw blurRad="38100" dist="25400" dir="5400000" algn="ctr" rotWithShape="0">
                  <a:srgbClr val="6E747A">
                    <a:alpha val="43000"/>
                  </a:srgbClr>
                </a:outerShdw>
              </a:effectLst>
            </a:endParaRPr>
          </a:p>
        </p:txBody>
      </p:sp>
      <p:cxnSp>
        <p:nvCxnSpPr>
          <p:cNvPr id="13" name="Straight Arrow Connector 12">
            <a:extLst>
              <a:ext uri="{FF2B5EF4-FFF2-40B4-BE49-F238E27FC236}">
                <a16:creationId xmlns:a16="http://schemas.microsoft.com/office/drawing/2014/main" id="{DD55CB8F-00A4-134B-9B12-47B65BF7DEC0}"/>
              </a:ext>
            </a:extLst>
          </p:cNvPr>
          <p:cNvCxnSpPr>
            <a:cxnSpLocks/>
            <a:endCxn id="4" idx="1"/>
          </p:cNvCxnSpPr>
          <p:nvPr/>
        </p:nvCxnSpPr>
        <p:spPr>
          <a:xfrm>
            <a:off x="1907383" y="1554300"/>
            <a:ext cx="416974" cy="537707"/>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E7AB3DB9-62AF-564B-BCAB-9D0C07A0B251}"/>
              </a:ext>
            </a:extLst>
          </p:cNvPr>
          <p:cNvCxnSpPr>
            <a:cxnSpLocks/>
            <a:endCxn id="9" idx="7"/>
          </p:cNvCxnSpPr>
          <p:nvPr/>
        </p:nvCxnSpPr>
        <p:spPr>
          <a:xfrm flipH="1">
            <a:off x="8970710" y="1292690"/>
            <a:ext cx="609204" cy="834292"/>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0E26D4CD-4988-3D4F-AA0E-AFA3630A5AC0}"/>
              </a:ext>
            </a:extLst>
          </p:cNvPr>
          <p:cNvSpPr txBox="1"/>
          <p:nvPr/>
        </p:nvSpPr>
        <p:spPr>
          <a:xfrm>
            <a:off x="3151174" y="6263489"/>
            <a:ext cx="5423280" cy="461665"/>
          </a:xfrm>
          <a:prstGeom prst="rect">
            <a:avLst/>
          </a:prstGeom>
          <a:noFill/>
        </p:spPr>
        <p:txBody>
          <a:bodyPr wrap="none" rtlCol="0">
            <a:spAutoFit/>
          </a:bodyPr>
          <a:lstStyle/>
          <a:p>
            <a:r>
              <a:rPr lang="en-US" sz="2400" b="1" dirty="0"/>
              <a:t>There is a total of 42 neighborhoods</a:t>
            </a:r>
          </a:p>
        </p:txBody>
      </p:sp>
    </p:spTree>
    <p:extLst>
      <p:ext uri="{BB962C8B-B14F-4D97-AF65-F5344CB8AC3E}">
        <p14:creationId xmlns:p14="http://schemas.microsoft.com/office/powerpoint/2010/main" val="14280399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910C4B-C295-634A-AA23-A3DB2E339912}"/>
              </a:ext>
            </a:extLst>
          </p:cNvPr>
          <p:cNvSpPr>
            <a:spLocks noGrp="1"/>
          </p:cNvSpPr>
          <p:nvPr>
            <p:ph type="title"/>
          </p:nvPr>
        </p:nvSpPr>
        <p:spPr>
          <a:xfrm>
            <a:off x="339877" y="87295"/>
            <a:ext cx="8596668" cy="729343"/>
          </a:xfrm>
        </p:spPr>
        <p:txBody>
          <a:bodyPr/>
          <a:lstStyle/>
          <a:p>
            <a:r>
              <a:rPr lang="en-US" dirty="0"/>
              <a:t>Foursquare data </a:t>
            </a:r>
          </a:p>
        </p:txBody>
      </p:sp>
      <p:sp>
        <p:nvSpPr>
          <p:cNvPr id="3" name="TextBox 2">
            <a:extLst>
              <a:ext uri="{FF2B5EF4-FFF2-40B4-BE49-F238E27FC236}">
                <a16:creationId xmlns:a16="http://schemas.microsoft.com/office/drawing/2014/main" id="{05FF8152-DBF0-FC42-A46E-BAB886792B00}"/>
              </a:ext>
            </a:extLst>
          </p:cNvPr>
          <p:cNvSpPr txBox="1"/>
          <p:nvPr/>
        </p:nvSpPr>
        <p:spPr>
          <a:xfrm>
            <a:off x="207109" y="2262533"/>
            <a:ext cx="3940502" cy="1668855"/>
          </a:xfrm>
          <a:prstGeom prst="rect">
            <a:avLst/>
          </a:prstGeom>
          <a:noFill/>
        </p:spPr>
        <p:txBody>
          <a:bodyPr wrap="none" rtlCol="0">
            <a:spAutoFit/>
          </a:bodyPr>
          <a:lstStyle/>
          <a:p>
            <a:pPr marL="285750" lvl="0" indent="-285750">
              <a:lnSpc>
                <a:spcPct val="200000"/>
              </a:lnSpc>
              <a:buFont typeface="Arial" panose="020B0604020202020204" pitchFamily="34" charset="0"/>
              <a:buChar char="•"/>
            </a:pPr>
            <a:r>
              <a:rPr lang="en-US" dirty="0"/>
              <a:t>The number of Indian restaurants</a:t>
            </a:r>
          </a:p>
          <a:p>
            <a:pPr marL="285750" lvl="0" indent="-285750">
              <a:lnSpc>
                <a:spcPct val="200000"/>
              </a:lnSpc>
              <a:buFont typeface="Arial" panose="020B0604020202020204" pitchFamily="34" charset="0"/>
              <a:buChar char="•"/>
            </a:pPr>
            <a:r>
              <a:rPr lang="en-US" dirty="0"/>
              <a:t>The highest restaurants' ratings</a:t>
            </a:r>
          </a:p>
          <a:p>
            <a:pPr marL="285750" lvl="0" indent="-285750">
              <a:lnSpc>
                <a:spcPct val="200000"/>
              </a:lnSpc>
              <a:buFont typeface="Arial" panose="020B0604020202020204" pitchFamily="34" charset="0"/>
              <a:buChar char="•"/>
            </a:pPr>
            <a:r>
              <a:rPr lang="en-US" dirty="0"/>
              <a:t>The total number of likes</a:t>
            </a:r>
          </a:p>
        </p:txBody>
      </p:sp>
      <p:pic>
        <p:nvPicPr>
          <p:cNvPr id="8" name="Picture 7" descr="A screenshot of a cell phone&#10;&#10;Description automatically generated">
            <a:extLst>
              <a:ext uri="{FF2B5EF4-FFF2-40B4-BE49-F238E27FC236}">
                <a16:creationId xmlns:a16="http://schemas.microsoft.com/office/drawing/2014/main" id="{EC85E715-1722-7140-88A6-8A7E8F141D2C}"/>
              </a:ext>
            </a:extLst>
          </p:cNvPr>
          <p:cNvPicPr/>
          <p:nvPr/>
        </p:nvPicPr>
        <p:blipFill>
          <a:blip r:embed="rId2">
            <a:extLst>
              <a:ext uri="{28A0092B-C50C-407E-A947-70E740481C1C}">
                <a14:useLocalDpi xmlns:a14="http://schemas.microsoft.com/office/drawing/2010/main" val="0"/>
              </a:ext>
            </a:extLst>
          </a:blip>
          <a:stretch>
            <a:fillRect/>
          </a:stretch>
        </p:blipFill>
        <p:spPr>
          <a:xfrm>
            <a:off x="4446489" y="1159323"/>
            <a:ext cx="7538402" cy="4084956"/>
          </a:xfrm>
          <a:prstGeom prst="rect">
            <a:avLst/>
          </a:prstGeom>
          <a:ln>
            <a:solidFill>
              <a:schemeClr val="tx1"/>
            </a:solidFill>
          </a:ln>
        </p:spPr>
      </p:pic>
      <p:sp>
        <p:nvSpPr>
          <p:cNvPr id="4" name="TextBox 3">
            <a:extLst>
              <a:ext uri="{FF2B5EF4-FFF2-40B4-BE49-F238E27FC236}">
                <a16:creationId xmlns:a16="http://schemas.microsoft.com/office/drawing/2014/main" id="{1DDF2A7F-A54B-6442-B51F-A05E5873EED2}"/>
              </a:ext>
            </a:extLst>
          </p:cNvPr>
          <p:cNvSpPr txBox="1"/>
          <p:nvPr/>
        </p:nvSpPr>
        <p:spPr>
          <a:xfrm>
            <a:off x="339878" y="1633634"/>
            <a:ext cx="3807734" cy="646331"/>
          </a:xfrm>
          <a:prstGeom prst="rect">
            <a:avLst/>
          </a:prstGeom>
          <a:noFill/>
        </p:spPr>
        <p:txBody>
          <a:bodyPr wrap="square" rtlCol="0">
            <a:spAutoFit/>
          </a:bodyPr>
          <a:lstStyle/>
          <a:p>
            <a:r>
              <a:rPr lang="en-US" b="1" dirty="0"/>
              <a:t>Data retrieved from Foursquare for each neighborhood:</a:t>
            </a:r>
          </a:p>
        </p:txBody>
      </p:sp>
    </p:spTree>
    <p:extLst>
      <p:ext uri="{BB962C8B-B14F-4D97-AF65-F5344CB8AC3E}">
        <p14:creationId xmlns:p14="http://schemas.microsoft.com/office/powerpoint/2010/main" val="37806389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910C4B-C295-634A-AA23-A3DB2E339912}"/>
              </a:ext>
            </a:extLst>
          </p:cNvPr>
          <p:cNvSpPr>
            <a:spLocks noGrp="1"/>
          </p:cNvSpPr>
          <p:nvPr>
            <p:ph type="title"/>
          </p:nvPr>
        </p:nvSpPr>
        <p:spPr>
          <a:xfrm>
            <a:off x="339877" y="87295"/>
            <a:ext cx="8596668" cy="729343"/>
          </a:xfrm>
        </p:spPr>
        <p:txBody>
          <a:bodyPr/>
          <a:lstStyle/>
          <a:p>
            <a:r>
              <a:rPr lang="en-US" dirty="0"/>
              <a:t>Clustering</a:t>
            </a:r>
          </a:p>
        </p:txBody>
      </p:sp>
      <p:pic>
        <p:nvPicPr>
          <p:cNvPr id="6" name="Picture 5" descr="A picture containing text, map&#10;&#10;Description automatically generated">
            <a:extLst>
              <a:ext uri="{FF2B5EF4-FFF2-40B4-BE49-F238E27FC236}">
                <a16:creationId xmlns:a16="http://schemas.microsoft.com/office/drawing/2014/main" id="{82183022-54EC-5D4C-ACFB-F4D3A77E4604}"/>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4590586" y="816638"/>
            <a:ext cx="7381875" cy="5121610"/>
          </a:xfrm>
          <a:prstGeom prst="rect">
            <a:avLst/>
          </a:prstGeom>
          <a:ln>
            <a:solidFill>
              <a:schemeClr val="tx1"/>
            </a:solidFill>
          </a:ln>
        </p:spPr>
      </p:pic>
      <p:grpSp>
        <p:nvGrpSpPr>
          <p:cNvPr id="15" name="Group 14">
            <a:extLst>
              <a:ext uri="{FF2B5EF4-FFF2-40B4-BE49-F238E27FC236}">
                <a16:creationId xmlns:a16="http://schemas.microsoft.com/office/drawing/2014/main" id="{D2063CB1-8619-374C-B831-AFC90CD8D7C5}"/>
              </a:ext>
            </a:extLst>
          </p:cNvPr>
          <p:cNvGrpSpPr/>
          <p:nvPr/>
        </p:nvGrpSpPr>
        <p:grpSpPr>
          <a:xfrm>
            <a:off x="167146" y="3599765"/>
            <a:ext cx="4347703" cy="2261691"/>
            <a:chOff x="167146" y="3599765"/>
            <a:chExt cx="4347703" cy="2261691"/>
          </a:xfrm>
        </p:grpSpPr>
        <p:pic>
          <p:nvPicPr>
            <p:cNvPr id="9" name="Picture 8" descr="A screenshot of a cell phone&#10;&#10;Description automatically generated">
              <a:extLst>
                <a:ext uri="{FF2B5EF4-FFF2-40B4-BE49-F238E27FC236}">
                  <a16:creationId xmlns:a16="http://schemas.microsoft.com/office/drawing/2014/main" id="{D0A32C15-327A-4441-AF2F-E3E88CF49F66}"/>
                </a:ext>
              </a:extLst>
            </p:cNvPr>
            <p:cNvPicPr/>
            <p:nvPr/>
          </p:nvPicPr>
          <p:blipFill>
            <a:blip r:embed="rId3">
              <a:extLst>
                <a:ext uri="{28A0092B-C50C-407E-A947-70E740481C1C}">
                  <a14:useLocalDpi xmlns:a14="http://schemas.microsoft.com/office/drawing/2010/main" val="0"/>
                </a:ext>
              </a:extLst>
            </a:blip>
            <a:stretch>
              <a:fillRect/>
            </a:stretch>
          </p:blipFill>
          <p:spPr>
            <a:xfrm>
              <a:off x="167150" y="3599765"/>
              <a:ext cx="4347699" cy="2252757"/>
            </a:xfrm>
            <a:prstGeom prst="rect">
              <a:avLst/>
            </a:prstGeom>
            <a:ln>
              <a:solidFill>
                <a:schemeClr val="tx1"/>
              </a:solidFill>
            </a:ln>
          </p:spPr>
        </p:pic>
        <p:sp>
          <p:nvSpPr>
            <p:cNvPr id="5" name="Rectangle 4">
              <a:extLst>
                <a:ext uri="{FF2B5EF4-FFF2-40B4-BE49-F238E27FC236}">
                  <a16:creationId xmlns:a16="http://schemas.microsoft.com/office/drawing/2014/main" id="{3417C9EB-C34A-D747-9E0F-498EFE783236}"/>
                </a:ext>
              </a:extLst>
            </p:cNvPr>
            <p:cNvSpPr/>
            <p:nvPr/>
          </p:nvSpPr>
          <p:spPr>
            <a:xfrm>
              <a:off x="167150" y="3943350"/>
              <a:ext cx="4347699" cy="285750"/>
            </a:xfrm>
            <a:prstGeom prst="rect">
              <a:avLst/>
            </a:prstGeom>
            <a:solidFill>
              <a:srgbClr val="FF0000">
                <a:alpha val="4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FE55B54-B273-A943-A569-24CB153F8EE7}"/>
                </a:ext>
              </a:extLst>
            </p:cNvPr>
            <p:cNvSpPr/>
            <p:nvPr/>
          </p:nvSpPr>
          <p:spPr>
            <a:xfrm>
              <a:off x="167148" y="4263309"/>
              <a:ext cx="4347699" cy="285750"/>
            </a:xfrm>
            <a:prstGeom prst="rect">
              <a:avLst/>
            </a:prstGeom>
            <a:solidFill>
              <a:srgbClr val="7030A0">
                <a:alpha val="4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D296C71-FFBB-6E4A-A459-E8259D8526F4}"/>
                </a:ext>
              </a:extLst>
            </p:cNvPr>
            <p:cNvSpPr/>
            <p:nvPr/>
          </p:nvSpPr>
          <p:spPr>
            <a:xfrm>
              <a:off x="167148" y="4583268"/>
              <a:ext cx="4347699" cy="285750"/>
            </a:xfrm>
            <a:prstGeom prst="rect">
              <a:avLst/>
            </a:prstGeom>
            <a:solidFill>
              <a:srgbClr val="0070C0">
                <a:alpha val="4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CB672E5-DB46-2F41-A4EC-1F1F285B0ABF}"/>
                </a:ext>
              </a:extLst>
            </p:cNvPr>
            <p:cNvSpPr/>
            <p:nvPr/>
          </p:nvSpPr>
          <p:spPr>
            <a:xfrm>
              <a:off x="167148" y="4936066"/>
              <a:ext cx="4347699" cy="285750"/>
            </a:xfrm>
            <a:prstGeom prst="rect">
              <a:avLst/>
            </a:prstGeom>
            <a:solidFill>
              <a:srgbClr val="3DD8EA">
                <a:alpha val="5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6AF44DE-EE13-0E43-B2D4-8BD39B5FB799}"/>
                </a:ext>
              </a:extLst>
            </p:cNvPr>
            <p:cNvSpPr/>
            <p:nvPr/>
          </p:nvSpPr>
          <p:spPr>
            <a:xfrm>
              <a:off x="167147" y="5262778"/>
              <a:ext cx="4347699" cy="285750"/>
            </a:xfrm>
            <a:prstGeom prst="rect">
              <a:avLst/>
            </a:prstGeom>
            <a:solidFill>
              <a:schemeClr val="accent5">
                <a:alpha val="5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3FA69E6-2DDA-484F-ADCD-C312D4FF4430}"/>
                </a:ext>
              </a:extLst>
            </p:cNvPr>
            <p:cNvSpPr/>
            <p:nvPr/>
          </p:nvSpPr>
          <p:spPr>
            <a:xfrm>
              <a:off x="167146" y="5575706"/>
              <a:ext cx="4347699" cy="285750"/>
            </a:xfrm>
            <a:prstGeom prst="rect">
              <a:avLst/>
            </a:prstGeom>
            <a:solidFill>
              <a:srgbClr val="FFC000">
                <a:alpha val="5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 name="Group 19">
            <a:extLst>
              <a:ext uri="{FF2B5EF4-FFF2-40B4-BE49-F238E27FC236}">
                <a16:creationId xmlns:a16="http://schemas.microsoft.com/office/drawing/2014/main" id="{9C9AEEFD-B3E4-644F-ADE7-06628422E86C}"/>
              </a:ext>
            </a:extLst>
          </p:cNvPr>
          <p:cNvGrpSpPr/>
          <p:nvPr/>
        </p:nvGrpSpPr>
        <p:grpSpPr>
          <a:xfrm>
            <a:off x="171910" y="988429"/>
            <a:ext cx="4342935" cy="2441597"/>
            <a:chOff x="171914" y="816638"/>
            <a:chExt cx="4342935" cy="2441597"/>
          </a:xfrm>
        </p:grpSpPr>
        <p:pic>
          <p:nvPicPr>
            <p:cNvPr id="7" name="Picture 6" descr="A screenshot of a cell phone&#10;&#10;Description automatically generated">
              <a:extLst>
                <a:ext uri="{FF2B5EF4-FFF2-40B4-BE49-F238E27FC236}">
                  <a16:creationId xmlns:a16="http://schemas.microsoft.com/office/drawing/2014/main" id="{2493C389-FC90-5B43-A6F2-7F86F3C0E986}"/>
                </a:ext>
              </a:extLst>
            </p:cNvPr>
            <p:cNvPicPr/>
            <p:nvPr/>
          </p:nvPicPr>
          <p:blipFill>
            <a:blip r:embed="rId4">
              <a:extLst>
                <a:ext uri="{28A0092B-C50C-407E-A947-70E740481C1C}">
                  <a14:useLocalDpi xmlns:a14="http://schemas.microsoft.com/office/drawing/2010/main" val="0"/>
                </a:ext>
              </a:extLst>
            </a:blip>
            <a:stretch>
              <a:fillRect/>
            </a:stretch>
          </p:blipFill>
          <p:spPr>
            <a:xfrm>
              <a:off x="171914" y="816638"/>
              <a:ext cx="4342935" cy="2441597"/>
            </a:xfrm>
            <a:prstGeom prst="rect">
              <a:avLst/>
            </a:prstGeom>
            <a:ln>
              <a:solidFill>
                <a:schemeClr val="tx1"/>
              </a:solidFill>
            </a:ln>
          </p:spPr>
        </p:pic>
        <p:cxnSp>
          <p:nvCxnSpPr>
            <p:cNvPr id="17" name="Straight Connector 16">
              <a:extLst>
                <a:ext uri="{FF2B5EF4-FFF2-40B4-BE49-F238E27FC236}">
                  <a16:creationId xmlns:a16="http://schemas.microsoft.com/office/drawing/2014/main" id="{B6A04085-5314-CD4E-9A5C-FF00A6D4A217}"/>
                </a:ext>
              </a:extLst>
            </p:cNvPr>
            <p:cNvCxnSpPr/>
            <p:nvPr/>
          </p:nvCxnSpPr>
          <p:spPr>
            <a:xfrm>
              <a:off x="1171576" y="816638"/>
              <a:ext cx="0" cy="244159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8EE512C-8374-BB4C-A82D-449117BF5E37}"/>
                </a:ext>
              </a:extLst>
            </p:cNvPr>
            <p:cNvCxnSpPr/>
            <p:nvPr/>
          </p:nvCxnSpPr>
          <p:spPr>
            <a:xfrm>
              <a:off x="2509838" y="816638"/>
              <a:ext cx="0" cy="244159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BBD51B0C-E32B-874E-9D9F-00F7B20BA014}"/>
                </a:ext>
              </a:extLst>
            </p:cNvPr>
            <p:cNvCxnSpPr/>
            <p:nvPr/>
          </p:nvCxnSpPr>
          <p:spPr>
            <a:xfrm>
              <a:off x="3233738" y="816638"/>
              <a:ext cx="0" cy="244159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1" name="TextBox 20">
            <a:extLst>
              <a:ext uri="{FF2B5EF4-FFF2-40B4-BE49-F238E27FC236}">
                <a16:creationId xmlns:a16="http://schemas.microsoft.com/office/drawing/2014/main" id="{63A624D2-394D-294F-92C5-AC51CAC6525C}"/>
              </a:ext>
            </a:extLst>
          </p:cNvPr>
          <p:cNvSpPr txBox="1"/>
          <p:nvPr/>
        </p:nvSpPr>
        <p:spPr>
          <a:xfrm>
            <a:off x="2118693" y="6230079"/>
            <a:ext cx="7954613" cy="400110"/>
          </a:xfrm>
          <a:prstGeom prst="rect">
            <a:avLst/>
          </a:prstGeom>
          <a:noFill/>
        </p:spPr>
        <p:txBody>
          <a:bodyPr wrap="none" rtlCol="0">
            <a:spAutoFit/>
          </a:bodyPr>
          <a:lstStyle/>
          <a:p>
            <a:r>
              <a:rPr lang="en-US" sz="2000" b="1" dirty="0">
                <a:solidFill>
                  <a:srgbClr val="FF0000"/>
                </a:solidFill>
              </a:rPr>
              <a:t>We would recommend neighborhoods in cluster 2 (blue on map) </a:t>
            </a:r>
          </a:p>
        </p:txBody>
      </p:sp>
    </p:spTree>
    <p:extLst>
      <p:ext uri="{BB962C8B-B14F-4D97-AF65-F5344CB8AC3E}">
        <p14:creationId xmlns:p14="http://schemas.microsoft.com/office/powerpoint/2010/main" val="3639388035"/>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docProps/app.xml><?xml version="1.0" encoding="utf-8"?>
<Properties xmlns="http://schemas.openxmlformats.org/officeDocument/2006/extended-properties" xmlns:vt="http://schemas.openxmlformats.org/officeDocument/2006/docPropsVTypes">
  <Template>{4EE48173-CFE8-BE4A-BD5B-F1B279D368E9}tf10001060</Template>
  <TotalTime>1052</TotalTime>
  <Words>396</Words>
  <Application>Microsoft Macintosh PowerPoint</Application>
  <PresentationFormat>Widescreen</PresentationFormat>
  <Paragraphs>67</Paragraphs>
  <Slides>10</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Arial</vt:lpstr>
      <vt:lpstr>Trebuchet MS</vt:lpstr>
      <vt:lpstr>Wingdings 3</vt:lpstr>
      <vt:lpstr>Facet</vt:lpstr>
      <vt:lpstr>Finding the optimal location for an Indian restaurant in London</vt:lpstr>
      <vt:lpstr>Problem description</vt:lpstr>
      <vt:lpstr>Data gathering and cleaning</vt:lpstr>
      <vt:lpstr>Data gathering and cleaning</vt:lpstr>
      <vt:lpstr>Data gathering and cleaning</vt:lpstr>
      <vt:lpstr>Data filtering</vt:lpstr>
      <vt:lpstr>Map of neighborhoods</vt:lpstr>
      <vt:lpstr>Foursquare data </vt:lpstr>
      <vt:lpstr>Clustering</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Finding the best location for an Indian restaurant in London</dc:title>
  <dc:creator>Ismael Siffon</dc:creator>
  <cp:lastModifiedBy>Ismael Siffon</cp:lastModifiedBy>
  <cp:revision>13</cp:revision>
  <dcterms:created xsi:type="dcterms:W3CDTF">2020-04-05T08:03:47Z</dcterms:created>
  <dcterms:modified xsi:type="dcterms:W3CDTF">2020-04-06T01:36:36Z</dcterms:modified>
</cp:coreProperties>
</file>